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375" r:id="rId3"/>
    <p:sldId id="374" r:id="rId4"/>
    <p:sldId id="376" r:id="rId5"/>
    <p:sldId id="378" r:id="rId6"/>
    <p:sldId id="372" r:id="rId7"/>
    <p:sldId id="360" r:id="rId8"/>
    <p:sldId id="377" r:id="rId9"/>
    <p:sldId id="397" r:id="rId10"/>
    <p:sldId id="391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E5CE41D-A2EC-408F-868B-8883611E860B}">
          <p14:sldIdLst>
            <p14:sldId id="375"/>
            <p14:sldId id="374"/>
            <p14:sldId id="376"/>
            <p14:sldId id="378"/>
            <p14:sldId id="372"/>
            <p14:sldId id="360"/>
            <p14:sldId id="377"/>
            <p14:sldId id="397"/>
            <p14:sldId id="3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9933"/>
    <a:srgbClr val="F79839"/>
    <a:srgbClr val="4FB952"/>
    <a:srgbClr val="6BA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1382" autoAdjust="0"/>
  </p:normalViewPr>
  <p:slideViewPr>
    <p:cSldViewPr snapToGrid="0">
      <p:cViewPr varScale="1">
        <p:scale>
          <a:sx n="106" d="100"/>
          <a:sy n="106" d="100"/>
        </p:scale>
        <p:origin x="11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21B6F-0D9D-44EF-8333-58A4950C32E0}" type="datetimeFigureOut">
              <a:rPr lang="ru-RU" smtClean="0"/>
              <a:t>04.06.2021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EF0EE-28FD-4C64-81F6-F1C04011D8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8964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0D303-C80F-42C6-9C95-01B1AA279D4A}" type="datetimeFigureOut">
              <a:rPr lang="ru-RU" smtClean="0"/>
              <a:t>04.06.2021</a:t>
            </a:fld>
            <a:endParaRPr lang="ru-RU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0BEBE-6835-444F-9C44-A87E8EE9AF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115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441C-FA3F-4683-AB1B-6C1C10C3F52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45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9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94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12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2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706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438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95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4F99-705B-43B4-9B01-694DE72276A5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95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4605-C10A-4919-8E47-A74E057A3128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09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EEFF-BABA-420A-B33B-8978B5C76700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8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2D30-A129-4A36-9A3D-5ABB58694313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63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76A1-5149-4B07-8641-C7816D81DD89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9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D041-416A-4A59-AF2C-B716A304A9A9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963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30FF-6166-4C3F-9996-B888BB8A4970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88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B0A6-0E51-48ED-A4AF-39EFCD77224D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5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AB0F-8D46-4B2E-B110-C8E1B497E11B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929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0211-F38E-42CE-937F-273443E1AB1E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722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C7DB-E078-45F1-95E8-F608B1AD5D67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0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3621-D0E0-410F-BDF1-A94ED05ADFDD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1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8474-87BA-40A4-A32A-8D04D18B971B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70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CDD8-BD78-454B-8A50-1946F16EA7F5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982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F6E0-6D94-4E08-9BE4-BC100B8D7DF1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16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1BD3-DF77-4617-956F-7800BD8DA926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64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7EAF-8EF4-4231-B34F-9182DC606333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1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2CEB-D516-45E6-80D3-7FDA85B9FCFF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0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FF98-2D10-4E99-86E4-2FC52C4C0CE3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08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BF6-1D61-41DA-911A-E3651B71504D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51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8B9-A9B0-43D9-9A09-1205CC353AA2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0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9E92-E7EB-4DCB-95DC-F23119E96BA1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36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86188-110F-44EE-95BD-FAAF5607FCDF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955C-57A1-4F1D-B67C-4CFC930D43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37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86188-110F-44EE-95BD-FAAF5607FCDF}" type="datetime1">
              <a:rPr lang="ru-RU" smtClean="0"/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955C-57A1-4F1D-B67C-4CFC930D43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85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30717" y="5636351"/>
            <a:ext cx="3462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Ukraine, Kyiv, Leontov</a:t>
            </a:r>
            <a:r>
              <a:rPr lang="tr-TR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 Street, </a:t>
            </a:r>
          </a:p>
          <a:p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No. 4, letter «А, А</a:t>
            </a:r>
            <a:r>
              <a:rPr lang="en-US" sz="1400" baseline="30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Tel: +38 044 365 00 01</a:t>
            </a:r>
          </a:p>
          <a:p>
            <a:r>
              <a:rPr lang="en-US" sz="14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www.creditwest.ua</a:t>
            </a:r>
          </a:p>
        </p:txBody>
      </p:sp>
      <p:sp>
        <p:nvSpPr>
          <p:cNvPr id="9" name="AutoShape 2" descr="Euro Logo: изображения, стоковые фотографии и векторная графика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 flipV="1">
            <a:off x="497940" y="738664"/>
            <a:ext cx="11088452" cy="0"/>
          </a:xfrm>
          <a:prstGeom prst="line">
            <a:avLst/>
          </a:prstGeom>
          <a:noFill/>
          <a:ln w="44450">
            <a:solidFill>
              <a:srgbClr val="DA0000"/>
            </a:solidFill>
            <a:round/>
            <a:headEnd/>
            <a:tailEnd/>
          </a:ln>
        </p:spPr>
        <p:txBody>
          <a:bodyPr/>
          <a:lstStyle/>
          <a:p>
            <a:endParaRPr lang="uk-UA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91"/>
          <p:cNvSpPr txBox="1">
            <a:spLocks noChangeArrowheads="1"/>
          </p:cNvSpPr>
          <p:nvPr/>
        </p:nvSpPr>
        <p:spPr bwMode="auto">
          <a:xfrm>
            <a:off x="497941" y="123587"/>
            <a:ext cx="110884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3200" b="1" kern="0" cap="all" dirty="0" smtClean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Операції </a:t>
            </a:r>
            <a:r>
              <a:rPr lang="ru-RU" sz="3200" b="1" kern="0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валютний</a:t>
            </a:r>
            <a:r>
              <a:rPr lang="ru-RU" sz="3200" b="1" kern="0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 своп</a:t>
            </a:r>
            <a:endParaRPr lang="uk-UA" sz="3200" b="1" kern="0" cap="all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+mj-ea"/>
              <a:cs typeface="+mj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0" y="5625299"/>
            <a:ext cx="2169418" cy="92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577" y="5647405"/>
            <a:ext cx="2672489" cy="932001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5"/>
          <a:srcRect t="23560" r="25760"/>
          <a:stretch/>
        </p:blipFill>
        <p:spPr>
          <a:xfrm>
            <a:off x="3603401" y="1358019"/>
            <a:ext cx="5184178" cy="384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4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7939" y="167674"/>
            <a:ext cx="918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kern="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uk-UA" sz="2400" b="1" kern="0" cap="all" dirty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изначення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47" y="6195418"/>
            <a:ext cx="1969921" cy="6625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7939" y="1329013"/>
            <a:ext cx="1108845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Валютна операція на умовах «СВОП»</a:t>
            </a:r>
            <a:r>
              <a:rPr lang="uk-UA" sz="1600" spc="-1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(надалі – Операція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СВОП») – валютна операція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договором, умови якого передбачають купівлю (продаж, обмін) іноземної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валюти зі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зворотним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її </a:t>
            </a:r>
            <a:r>
              <a:rPr lang="uk-UA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продажем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(купівлею, обміном) на певну дату в майбутньому з фіксацією умов цих операцій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(курсів, обсягів, дат валютування) під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укладення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договору.</a:t>
            </a:r>
          </a:p>
          <a:p>
            <a:pPr algn="just"/>
            <a:endParaRPr lang="uk-UA" sz="16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Дисконт </a:t>
            </a:r>
            <a:r>
              <a:rPr lang="uk-UA" sz="16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 розрахований Банком в залежності від валюти, строку та виду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договору, який застосовується з метою уникнення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Банком фінансових втрат внаслідок невиконання Клієнтом зобов’язань за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Операцією «СВОП».</a:t>
            </a:r>
            <a:endParaRPr lang="uk-UA" sz="16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 спот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ринков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ціна іноземної валюти, що виражена в національній грошовій одиниці на дату укладення Операції «СВОП».</a:t>
            </a:r>
          </a:p>
          <a:p>
            <a:pPr algn="just"/>
            <a:endParaRPr lang="uk-UA" sz="16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  <a:tab pos="180340" algn="l"/>
                <a:tab pos="270510" algn="l"/>
                <a:tab pos="540385" algn="l"/>
              </a:tabLst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 flipV="1">
            <a:off x="497940" y="648129"/>
            <a:ext cx="11088452" cy="0"/>
          </a:xfrm>
          <a:prstGeom prst="line">
            <a:avLst/>
          </a:prstGeom>
          <a:noFill/>
          <a:ln w="44450">
            <a:solidFill>
              <a:srgbClr val="DA0000"/>
            </a:solidFill>
            <a:round/>
            <a:headEnd/>
            <a:tailEnd/>
          </a:ln>
        </p:spPr>
        <p:txBody>
          <a:bodyPr/>
          <a:lstStyle/>
          <a:p>
            <a:endParaRPr lang="uk-UA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40" y="6172734"/>
            <a:ext cx="1969921" cy="6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0340" y="303854"/>
            <a:ext cx="11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kern="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uk-UA" sz="2400" b="1" kern="0" cap="all" dirty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арактеристика </a:t>
            </a:r>
            <a:r>
              <a:rPr lang="uk-UA" sz="2400" b="1" kern="0" cap="all" dirty="0" smtClean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ОПЕРАЦІЙ «СВОП» </a:t>
            </a:r>
            <a:endParaRPr lang="uk-UA" sz="2400" b="1" kern="0" cap="all" dirty="0">
              <a:solidFill>
                <a:srgbClr val="2D2D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8286" y="3648887"/>
            <a:ext cx="6255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 переваги для 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Клієнта:</a:t>
            </a:r>
          </a:p>
          <a:p>
            <a:endParaRPr lang="ru-RU" sz="10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Швидкий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спосіб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отримання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фінансування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Хеджування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валютних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ризик</a:t>
            </a:r>
            <a:r>
              <a:rPr lang="uk-UA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ів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Легка процедура подачі заявки та швидке укладення угоди;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Мінімальний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пакет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документів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Конкурентні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умови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дисконту.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0635" y="5403213"/>
            <a:ext cx="110884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40" y="6172734"/>
            <a:ext cx="1969921" cy="6869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57082" y="1185576"/>
            <a:ext cx="5889324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Проведення операцій можливе з:</a:t>
            </a:r>
          </a:p>
          <a:p>
            <a:pPr algn="just">
              <a:buClr>
                <a:srgbClr val="C00000"/>
              </a:buClr>
            </a:pPr>
            <a:endParaRPr lang="uk-UA" sz="1000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Юридичними особами –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резидентами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перша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частина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операції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передбачає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продаж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Клієнтом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іноземної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валюти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uk-UA" sz="16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Юридичними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особами – нерезидентами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перша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частина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операції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передбачає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купівлю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Клієнтом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іноземної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валюти.</a:t>
            </a:r>
          </a:p>
        </p:txBody>
      </p:sp>
      <p:sp>
        <p:nvSpPr>
          <p:cNvPr id="20" name="AutoShape 12" descr="Золотые монетки стоковое изображение. иллюстрации насчитывающей деньги -  404665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31" y="1479974"/>
            <a:ext cx="5054060" cy="37077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767" y="2034012"/>
            <a:ext cx="1800665" cy="1800665"/>
          </a:xfrm>
          <a:prstGeom prst="rect">
            <a:avLst/>
          </a:prstGeom>
        </p:spPr>
      </p:pic>
      <p:sp>
        <p:nvSpPr>
          <p:cNvPr id="17" name="Line 2"/>
          <p:cNvSpPr>
            <a:spLocks noChangeShapeType="1"/>
          </p:cNvSpPr>
          <p:nvPr/>
        </p:nvSpPr>
        <p:spPr bwMode="auto">
          <a:xfrm flipV="1">
            <a:off x="650340" y="800529"/>
            <a:ext cx="11088452" cy="0"/>
          </a:xfrm>
          <a:prstGeom prst="line">
            <a:avLst/>
          </a:prstGeom>
          <a:noFill/>
          <a:ln w="44450">
            <a:solidFill>
              <a:srgbClr val="DA0000"/>
            </a:solidFill>
            <a:round/>
            <a:headEnd/>
            <a:tailEnd/>
          </a:ln>
        </p:spPr>
        <p:txBody>
          <a:bodyPr/>
          <a:lstStyle/>
          <a:p>
            <a:endParaRPr lang="uk-UA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8114" y="1892423"/>
            <a:ext cx="1133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kern="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В</a:t>
            </a:r>
            <a:r>
              <a:rPr lang="uk-UA" sz="2400" b="1" kern="0" cap="all" dirty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ИЗНАЧЕННЯ </a:t>
            </a:r>
            <a:r>
              <a:rPr lang="uk-UA" sz="2400" b="1" kern="0" cap="all" dirty="0" smtClean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ЦІНИ операції «СВОП»</a:t>
            </a:r>
            <a:endParaRPr lang="uk-UA" sz="2400" b="1" kern="0" cap="all" dirty="0">
              <a:solidFill>
                <a:srgbClr val="2D2D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40" y="6012856"/>
            <a:ext cx="1969921" cy="686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"/>
              <p:cNvSpPr txBox="1"/>
              <p:nvPr/>
            </p:nvSpPr>
            <p:spPr>
              <a:xfrm>
                <a:off x="782570" y="3503717"/>
                <a:ext cx="2772489" cy="41710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𝑬𝑹𝑫</m:t>
                      </m:r>
                      <m:r>
                        <a:rPr lang="en-US" sz="1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𝒔𝒑𝒐𝒕</m:t>
                                  </m:r>
                                </m:sub>
                              </m:sSub>
                              <m:r>
                                <a:rPr lang="uk-UA" sz="1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∗(</m:t>
                              </m:r>
                              <m:r>
                                <a:rPr lang="ru-RU" sz="1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1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1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)∗</m:t>
                              </m:r>
                              <m:r>
                                <a:rPr lang="en-US" sz="1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𝑰𝑹𝑫</m:t>
                              </m:r>
                            </m:e>
                            <m:sub>
                              <m:r>
                                <a:rPr lang="en-US" sz="1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sub>
                          </m:sSub>
                          <m:r>
                            <a:rPr lang="en-US" sz="1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𝑰𝑹𝑩</m:t>
                          </m:r>
                        </m:den>
                      </m:f>
                    </m:oMath>
                  </m:oMathPara>
                </a14:m>
                <a:endParaRPr lang="uk-UA" sz="14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70" y="3503717"/>
                <a:ext cx="2772489" cy="417102"/>
              </a:xfrm>
              <a:prstGeom prst="rect">
                <a:avLst/>
              </a:prstGeom>
              <a:blipFill rotWithShape="0">
                <a:blip r:embed="rId4"/>
                <a:stretch>
                  <a:fillRect l="-879" t="-2941" r="-659" b="-1323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27143" y="2649010"/>
            <a:ext cx="5715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Різниця обмінних курсів (</a:t>
            </a:r>
            <a:r>
              <a:rPr lang="uk-UA" sz="12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uk-UA" sz="12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</a:t>
            </a:r>
            <a:r>
              <a:rPr lang="uk-UA" sz="1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пункти) Операції «СВОП» розраховується </a:t>
            </a:r>
            <a:r>
              <a:rPr lang="uk-UA" sz="1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формулою: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58114" y="4088210"/>
                <a:ext cx="6041349" cy="1374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200" b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ERD</a:t>
                </a:r>
                <a:r>
                  <a:rPr lang="en-US" sz="1200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1200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1200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exchange </a:t>
                </a:r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rate differential) — </a:t>
                </a:r>
                <a:r>
                  <a:rPr lang="uk-UA" sz="12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різниця обмінних курсів;</a:t>
                </a: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𝒔𝒑𝒐𝒕</m:t>
                        </m:r>
                      </m:sub>
                    </m:sSub>
                  </m:oMath>
                </a14:m>
                <a:r>
                  <a:rPr lang="en-US" sz="1200" b="1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uk-UA" sz="1200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курс </a:t>
                </a:r>
                <a:r>
                  <a:rPr lang="uk-UA" sz="1200" dirty="0" err="1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спот</a:t>
                </a:r>
                <a:r>
                  <a:rPr lang="uk-UA" sz="1200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200" b="1" i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1200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uk-UA" sz="1200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дисконт за Операцією «СВОП»;</a:t>
                </a:r>
                <a:endParaRPr lang="en-US" sz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200" b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IRD</a:t>
                </a:r>
                <a:r>
                  <a:rPr lang="en-US" sz="1200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(interest rate differential) — </a:t>
                </a:r>
                <a:r>
                  <a:rPr lang="uk-UA" sz="12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різниця між ставками за валютами</a:t>
                </a:r>
                <a:r>
                  <a:rPr lang="ru-RU" sz="1200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uk-UA" sz="12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200" b="1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uk-UA" sz="12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строк дії Операції (у днях)</a:t>
                </a:r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14000"/>
                  </a:lnSpc>
                </a:pPr>
                <a:r>
                  <a:rPr lang="ru-RU" sz="1200" b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IRB</a:t>
                </a:r>
                <a:r>
                  <a:rPr lang="ru-RU" sz="1200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2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ru-RU" sz="1200" dirty="0" err="1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interest</a:t>
                </a:r>
                <a:r>
                  <a:rPr lang="ru-RU" sz="12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200" dirty="0" err="1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rate</a:t>
                </a:r>
                <a:r>
                  <a:rPr lang="ru-RU" sz="12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200" dirty="0" err="1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base</a:t>
                </a:r>
                <a:r>
                  <a:rPr lang="ru-RU" sz="12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— база для </a:t>
                </a:r>
                <a:r>
                  <a:rPr lang="ru-RU" sz="1200" dirty="0" err="1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обчислення</a:t>
                </a:r>
                <a:r>
                  <a:rPr lang="ru-RU" sz="1200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200" dirty="0" err="1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процентів</a:t>
                </a:r>
                <a:r>
                  <a:rPr lang="ru-RU" sz="1200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(360/365(366)) </a:t>
                </a:r>
                <a:r>
                  <a:rPr lang="ru-RU" sz="1200" dirty="0" err="1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днів</a:t>
                </a:r>
                <a:r>
                  <a:rPr lang="ru-RU" sz="12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14" y="4088210"/>
                <a:ext cx="6041349" cy="1374287"/>
              </a:xfrm>
              <a:prstGeom prst="rect">
                <a:avLst/>
              </a:prstGeom>
              <a:blipFill rotWithShape="0">
                <a:blip r:embed="rId5"/>
                <a:stretch>
                  <a:fillRect l="-101" b="-1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9771" y="234903"/>
            <a:ext cx="11289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kern="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У</a:t>
            </a:r>
            <a:r>
              <a:rPr lang="uk-UA" sz="2400" b="1" kern="0" cap="all" dirty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мови проведення </a:t>
            </a:r>
            <a:r>
              <a:rPr lang="uk-UA" sz="2400" b="1" kern="0" cap="all" dirty="0" smtClean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операції «СВОП»</a:t>
            </a:r>
            <a:endParaRPr lang="uk-UA" sz="2400" b="1" kern="0" cap="all" dirty="0">
              <a:solidFill>
                <a:srgbClr val="2D2D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3146" y="880399"/>
            <a:ext cx="11399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FF0000"/>
              </a:buClr>
              <a:buAutoNum type="arabicPeriod"/>
              <a:tabLst>
                <a:tab pos="90170" algn="l"/>
                <a:tab pos="180340" algn="l"/>
                <a:tab pos="270510" algn="l"/>
                <a:tab pos="450215" algn="l"/>
                <a:tab pos="540385" algn="l"/>
              </a:tabLst>
            </a:pPr>
            <a:r>
              <a:rPr lang="uk-UA" sz="12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Наявність рахунку </a:t>
            </a:r>
            <a:r>
              <a:rPr lang="uk-UA" sz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Банку у гривні та </a:t>
            </a:r>
            <a:r>
              <a:rPr lang="uk-UA" sz="12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іноземній</a:t>
            </a:r>
            <a:r>
              <a:rPr lang="uk-UA" sz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валюті валютної пари </a:t>
            </a:r>
            <a:r>
              <a:rPr lang="uk-UA" sz="12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Операції «СВОП»;</a:t>
            </a:r>
          </a:p>
          <a:p>
            <a:pPr marL="342900" indent="-342900" algn="just">
              <a:spcAft>
                <a:spcPts val="0"/>
              </a:spcAft>
              <a:buClr>
                <a:srgbClr val="FF0000"/>
              </a:buClr>
              <a:buAutoNum type="arabicPeriod"/>
              <a:tabLst>
                <a:tab pos="90170" algn="l"/>
                <a:tab pos="180340" algn="l"/>
                <a:tab pos="270510" algn="l"/>
                <a:tab pos="450215" algn="l"/>
                <a:tab pos="540385" algn="l"/>
              </a:tabLst>
            </a:pPr>
            <a:r>
              <a:rPr lang="uk-UA" sz="12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Підписання Генерального договору про здійснення операцій на умовах «СВОП» з Банком;</a:t>
            </a:r>
            <a:endParaRPr lang="uk-UA" sz="12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"/>
              <p:cNvSpPr txBox="1"/>
              <p:nvPr/>
            </p:nvSpPr>
            <p:spPr>
              <a:xfrm>
                <a:off x="6860221" y="3352652"/>
                <a:ext cx="3207481" cy="30187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𝒔𝒘𝒂𝒑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𝒔𝒑𝒐𝒕</m:t>
                          </m:r>
                        </m:sub>
                      </m:sSub>
                      <m:r>
                        <a:rPr lang="ru-RU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ru-RU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𝑬𝑹𝑫</m:t>
                      </m:r>
                    </m:oMath>
                  </m:oMathPara>
                </a14:m>
                <a:endParaRPr lang="uk-UA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221" y="3352652"/>
                <a:ext cx="3207481" cy="301878"/>
              </a:xfrm>
              <a:prstGeom prst="rect">
                <a:avLst/>
              </a:prstGeom>
              <a:blipFill rotWithShape="0">
                <a:blip r:embed="rId6"/>
                <a:stretch>
                  <a:fillRect l="-1139" r="-1328" b="-2653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4"/>
          <p:cNvSpPr/>
          <p:nvPr/>
        </p:nvSpPr>
        <p:spPr>
          <a:xfrm>
            <a:off x="6679152" y="2652377"/>
            <a:ext cx="58845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 зворотної операції розраховується за формулою:</a:t>
            </a:r>
            <a:endParaRPr lang="uk-UA" sz="1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497940" y="681401"/>
            <a:ext cx="11289672" cy="0"/>
          </a:xfrm>
          <a:prstGeom prst="line">
            <a:avLst/>
          </a:prstGeom>
          <a:noFill/>
          <a:ln w="44450">
            <a:solidFill>
              <a:srgbClr val="DA0000"/>
            </a:solidFill>
            <a:round/>
            <a:headEnd/>
            <a:tailEnd/>
          </a:ln>
        </p:spPr>
        <p:txBody>
          <a:bodyPr/>
          <a:lstStyle/>
          <a:p>
            <a:endParaRPr lang="uk-UA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431672" y="2341130"/>
            <a:ext cx="11289672" cy="0"/>
          </a:xfrm>
          <a:prstGeom prst="line">
            <a:avLst/>
          </a:prstGeom>
          <a:noFill/>
          <a:ln w="44450">
            <a:solidFill>
              <a:srgbClr val="DA0000"/>
            </a:solidFill>
            <a:round/>
            <a:headEnd/>
            <a:tailEnd/>
          </a:ln>
        </p:spPr>
        <p:txBody>
          <a:bodyPr/>
          <a:lstStyle/>
          <a:p>
            <a:endParaRPr lang="uk-UA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9152" y="4077050"/>
            <a:ext cx="4949048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uk-UA" sz="12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Дисконт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uk-UA" sz="12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купівлю </a:t>
            </a:r>
            <a:r>
              <a:rPr lang="uk-UA" sz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Банком у Клієнта базової іноземної валюти з наступним її </a:t>
            </a:r>
            <a:r>
              <a:rPr lang="uk-UA" sz="12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продажем</a:t>
            </a:r>
            <a:r>
              <a:rPr lang="uk-UA" sz="12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Клієнту у другій частині операції, курси операції зменшуються на процент </a:t>
            </a:r>
            <a:r>
              <a:rPr lang="uk-UA" sz="12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Дисконту;</a:t>
            </a:r>
            <a:r>
              <a:rPr lang="uk-UA" sz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2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При продажі </a:t>
            </a:r>
            <a:r>
              <a:rPr lang="uk-UA" sz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Банком Клієнту базової іноземної валюти з наступним її викупом у Клієнта в другій частині операції, курси операції збільшуються на процент </a:t>
            </a:r>
            <a:r>
              <a:rPr lang="uk-UA" sz="12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Дисконту</a:t>
            </a:r>
            <a:r>
              <a:rPr lang="uk-UA" sz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9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5</a:t>
            </a:fld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77912" y="348609"/>
            <a:ext cx="11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kern="0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О</a:t>
            </a:r>
            <a:r>
              <a:rPr lang="uk-UA" sz="2400" b="1" kern="0" cap="all" dirty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сновні</a:t>
            </a:r>
            <a:r>
              <a:rPr lang="uk-UA" sz="2400" b="1" kern="0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</a:t>
            </a:r>
            <a:r>
              <a:rPr lang="uk-UA" sz="2400" b="1" kern="0" cap="all" dirty="0" smtClean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Характеристики продукту ОПЕРАЦІЇ «СВОП»</a:t>
            </a:r>
            <a:endParaRPr lang="uk-UA" sz="2400" b="1" kern="0" cap="all" dirty="0">
              <a:solidFill>
                <a:srgbClr val="2D2D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9635" y="1128442"/>
            <a:ext cx="5789157" cy="488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Можливі </a:t>
            </a:r>
            <a:r>
              <a:rPr lang="uk-UA" sz="16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пари валют: </a:t>
            </a:r>
            <a:r>
              <a:rPr lang="tr-TR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USD/UAH, </a:t>
            </a:r>
            <a:r>
              <a:rPr lang="tr-TR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EUR/UAH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uk-UA" sz="16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Строк </a:t>
            </a: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Операції «СВОП»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місяців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Мінімальна сума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 50 000;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Максимальна сума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 1 000 000;</a:t>
            </a:r>
            <a:endParaRPr lang="uk-UA" sz="16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Комісія за </a:t>
            </a: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кожну Операцію «СВОП»: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днів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1% (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 UAH 2000)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uk-UA" sz="16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 31 дня до 60 днів – 0,15%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(min UAH 2000)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uk-UA" sz="16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 61 дня 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2%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(min UAH 2000)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Розмір Дисконту: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тижня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%;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2 тижнів –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%;</a:t>
            </a:r>
            <a:endParaRPr lang="uk-UA" sz="16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 місяця –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%;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до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місяців –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%;</a:t>
            </a:r>
            <a:endParaRPr lang="uk-UA" sz="16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місяців –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40" y="6012856"/>
            <a:ext cx="1969921" cy="686988"/>
          </a:xfrm>
          <a:prstGeom prst="rect">
            <a:avLst/>
          </a:prstGeom>
        </p:spPr>
      </p:pic>
      <p:sp>
        <p:nvSpPr>
          <p:cNvPr id="12" name="Line 2"/>
          <p:cNvSpPr>
            <a:spLocks noChangeShapeType="1"/>
          </p:cNvSpPr>
          <p:nvPr/>
        </p:nvSpPr>
        <p:spPr bwMode="auto">
          <a:xfrm flipV="1">
            <a:off x="650340" y="800529"/>
            <a:ext cx="11088452" cy="0"/>
          </a:xfrm>
          <a:prstGeom prst="line">
            <a:avLst/>
          </a:prstGeom>
          <a:noFill/>
          <a:ln w="44450">
            <a:solidFill>
              <a:srgbClr val="DA0000"/>
            </a:solidFill>
            <a:round/>
            <a:headEnd/>
            <a:tailEnd/>
          </a:ln>
        </p:spPr>
        <p:txBody>
          <a:bodyPr/>
          <a:lstStyle/>
          <a:p>
            <a:endParaRPr lang="uk-UA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1"/>
          <a:stretch/>
        </p:blipFill>
        <p:spPr>
          <a:xfrm>
            <a:off x="1260707" y="1620571"/>
            <a:ext cx="4222999" cy="32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4179" y="322518"/>
            <a:ext cx="11067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П</a:t>
            </a:r>
            <a:r>
              <a:rPr lang="ru-RU" sz="2400" b="1" kern="0" cap="all" dirty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риклад </a:t>
            </a:r>
            <a:r>
              <a:rPr lang="ru-RU" sz="2400" b="1" kern="0" cap="all" dirty="0" smtClean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ОПЕРАЦІЇ «СВОП»</a:t>
            </a:r>
            <a:endParaRPr lang="uk-UA" sz="2400" b="1" kern="0" cap="all" dirty="0">
              <a:solidFill>
                <a:srgbClr val="2D2D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5696" y="2006634"/>
            <a:ext cx="57614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параметри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перації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«СВОП»: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угоди – 29.03.2021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Сума угоди –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 1 000 000,00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Строк угоди – 31 день (дата </a:t>
            </a:r>
            <a:r>
              <a:rPr lang="ru-RU" sz="14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зворотної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операції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29.04.2021)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Ставка </a:t>
            </a: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залучення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UAH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FTP) </a:t>
            </a: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 місяць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6,5%</a:t>
            </a:r>
            <a:endParaRPr lang="uk-UA" sz="14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Ставка </a:t>
            </a: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залучення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FTP) </a:t>
            </a: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 місяць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– 0,75%</a:t>
            </a:r>
            <a:endParaRPr lang="uk-UA" sz="14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Дисконт – 10%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Ставка Операції «СВОП» - 9,75%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 </a:t>
            </a:r>
            <a:r>
              <a:rPr lang="uk-UA" sz="14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спот</a:t>
            </a: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USD/UAH</a:t>
            </a: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28,00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40" y="6012856"/>
            <a:ext cx="1969921" cy="6869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7785" y="837004"/>
            <a:ext cx="101210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Клієнта Банку – резидента є валюта у розмірі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 1 000 000</a:t>
            </a: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,00 але для операційної діяльності необхідна гривня. Клієнт не хоче продавати іноземну валюту, оскільки вже через 1 місяць Клієнту для оплати за контрактом необхідна буде іноземна валюта і тому він не хоче нести курсові ризики.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59" y="826176"/>
            <a:ext cx="631922" cy="762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2689" y="1534876"/>
            <a:ext cx="8906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пропонує Клієнту </a:t>
            </a:r>
            <a:r>
              <a:rPr lang="ru-RU" sz="14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здійснити</a:t>
            </a: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операцію </a:t>
            </a:r>
            <a:r>
              <a:rPr lang="uk-UA" sz="1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«СВОП» на 1 </a:t>
            </a: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місяць, отримати фінансування операційної діяльності та </a:t>
            </a:r>
            <a:r>
              <a:rPr lang="uk-UA" sz="14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захеджувати</a:t>
            </a: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курсові ризики. </a:t>
            </a:r>
            <a:endParaRPr lang="uk-UA" sz="14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900" y="1581996"/>
            <a:ext cx="1186728" cy="33847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039836" y="1641984"/>
            <a:ext cx="443064" cy="215044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Line 2"/>
          <p:cNvSpPr>
            <a:spLocks noChangeShapeType="1"/>
          </p:cNvSpPr>
          <p:nvPr/>
        </p:nvSpPr>
        <p:spPr bwMode="auto">
          <a:xfrm flipV="1">
            <a:off x="645696" y="4436153"/>
            <a:ext cx="11059263" cy="1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uk-UA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537" y="4464949"/>
            <a:ext cx="634544" cy="7654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6521" y="4691380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29.03.2021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087" y="4529402"/>
            <a:ext cx="700501" cy="6208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314720" y="4673302"/>
            <a:ext cx="309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 1 000 000 </a:t>
            </a:r>
            <a:r>
              <a:rPr lang="uk-UA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гривню по</a:t>
            </a:r>
            <a:r>
              <a:rPr lang="en-US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uk-UA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uk-UA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117" y="4618369"/>
            <a:ext cx="1485176" cy="423598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5706742" y="4839811"/>
            <a:ext cx="468585" cy="0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0" name="Picture 2" descr="A Guide To Buy Websites And Make A Profit - Daily Blog Tip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706" y="4509707"/>
            <a:ext cx="736028" cy="70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83905" y="4672885"/>
            <a:ext cx="254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 1 000 000 </a:t>
            </a:r>
            <a:r>
              <a:rPr lang="uk-UA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гривню по</a:t>
            </a:r>
            <a:r>
              <a:rPr lang="en-US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uk-UA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696" y="5499590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29.04.2021</a:t>
            </a:r>
            <a:endParaRPr lang="uk-UA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4946" y="5391336"/>
            <a:ext cx="700501" cy="62081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314720" y="5499589"/>
            <a:ext cx="3390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 1 000 000 </a:t>
            </a:r>
            <a:r>
              <a:rPr lang="uk-UA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гривню по</a:t>
            </a:r>
            <a:r>
              <a:rPr lang="en-US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uk-UA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4087</a:t>
            </a:r>
            <a:endParaRPr lang="uk-UA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740812" y="5670671"/>
            <a:ext cx="501887" cy="1153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48" name="Picture 20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4529" y="5290831"/>
            <a:ext cx="634039" cy="768163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8568" y="5323600"/>
            <a:ext cx="731583" cy="71329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744359" y="5518810"/>
            <a:ext cx="322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 1 000 000 </a:t>
            </a:r>
            <a:r>
              <a:rPr lang="uk-UA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гривню по</a:t>
            </a:r>
            <a:r>
              <a:rPr lang="en-US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uk-UA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4087</a:t>
            </a:r>
            <a:endParaRPr lang="uk-UA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Line 2"/>
          <p:cNvSpPr>
            <a:spLocks noChangeShapeType="1"/>
          </p:cNvSpPr>
          <p:nvPr/>
        </p:nvSpPr>
        <p:spPr bwMode="auto">
          <a:xfrm flipV="1">
            <a:off x="650340" y="800529"/>
            <a:ext cx="11088452" cy="0"/>
          </a:xfrm>
          <a:prstGeom prst="line">
            <a:avLst/>
          </a:prstGeom>
          <a:noFill/>
          <a:ln w="44450">
            <a:solidFill>
              <a:srgbClr val="DA0000"/>
            </a:solidFill>
            <a:round/>
            <a:headEnd/>
            <a:tailEnd/>
          </a:ln>
        </p:spPr>
        <p:txBody>
          <a:bodyPr/>
          <a:lstStyle/>
          <a:p>
            <a:endParaRPr lang="uk-UA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17"/>
          <p:cNvSpPr/>
          <p:nvPr/>
        </p:nvSpPr>
        <p:spPr>
          <a:xfrm>
            <a:off x="6560644" y="3291525"/>
            <a:ext cx="5060504" cy="5543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розраховує курс зворотної операції для клієнта: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uk-UA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uk-UA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+(2</a:t>
            </a:r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uk-UA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uk-UA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*9,75%*31/36</a:t>
            </a:r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uk-UA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)=</a:t>
            </a:r>
            <a:r>
              <a:rPr lang="uk-UA" sz="1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uk-UA" sz="1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4087</a:t>
            </a:r>
            <a:endParaRPr lang="uk-UA" sz="14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Line 2"/>
          <p:cNvSpPr>
            <a:spLocks noChangeShapeType="1"/>
          </p:cNvSpPr>
          <p:nvPr/>
        </p:nvSpPr>
        <p:spPr bwMode="auto">
          <a:xfrm flipV="1">
            <a:off x="645696" y="5270778"/>
            <a:ext cx="11059263" cy="1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uk-UA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117" y="5484710"/>
            <a:ext cx="1485176" cy="423598"/>
          </a:xfrm>
          <a:prstGeom prst="rect">
            <a:avLst/>
          </a:prstGeom>
        </p:spPr>
      </p:pic>
      <p:sp>
        <p:nvSpPr>
          <p:cNvPr id="33" name="Rectangle 17"/>
          <p:cNvSpPr/>
          <p:nvPr/>
        </p:nvSpPr>
        <p:spPr>
          <a:xfrm>
            <a:off x="6542702" y="2397612"/>
            <a:ext cx="5060504" cy="71169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розраховує курс першої частини Операцій «СВОП»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uk-UA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урахуванням дисконту:</a:t>
            </a:r>
          </a:p>
          <a:p>
            <a:pPr algn="ctr"/>
            <a:r>
              <a:rPr lang="uk-UA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28,00*(1-0,</a:t>
            </a:r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uk-UA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)=</a:t>
            </a:r>
            <a:r>
              <a:rPr lang="uk-UA" sz="1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uk-UA" sz="1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uk-UA" sz="14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70817" y="6355087"/>
            <a:ext cx="2743200" cy="365125"/>
          </a:xfrm>
        </p:spPr>
        <p:txBody>
          <a:bodyPr/>
          <a:lstStyle/>
          <a:p>
            <a:fld id="{3BB2955C-57A1-4F1D-B67C-4CFC930D43E4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0340" y="313003"/>
            <a:ext cx="1107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kern="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П</a:t>
            </a:r>
            <a:r>
              <a:rPr lang="uk-UA" sz="2400" b="1" kern="0" cap="all" dirty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орядок </a:t>
            </a:r>
            <a:r>
              <a:rPr lang="uk-UA" sz="2400" b="1" kern="0" cap="all" dirty="0" smtClean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укладення </a:t>
            </a:r>
            <a:r>
              <a:rPr lang="uk-UA" sz="2400" b="1" kern="0" cap="all" dirty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та виконання </a:t>
            </a:r>
            <a:r>
              <a:rPr lang="uk-UA" sz="2400" b="1" kern="0" cap="all" dirty="0" smtClean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ОПЕРАЦІЇ «СВОП»</a:t>
            </a:r>
            <a:endParaRPr lang="uk-UA" sz="2400" b="1" kern="0" cap="all" dirty="0">
              <a:solidFill>
                <a:srgbClr val="2D2D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562" y="128135"/>
            <a:ext cx="10969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>
              <a:solidFill>
                <a:srgbClr val="002060"/>
              </a:solidFill>
              <a:latin typeface="OpenSans"/>
            </a:endParaRPr>
          </a:p>
          <a:p>
            <a:endParaRPr lang="ru-RU" dirty="0">
              <a:solidFill>
                <a:srgbClr val="002060"/>
              </a:solidFill>
              <a:latin typeface="OpenSans"/>
            </a:endParaRPr>
          </a:p>
          <a:p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56" y="6146674"/>
            <a:ext cx="1969921" cy="68698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177850" y="830106"/>
            <a:ext cx="10496336" cy="5266591"/>
            <a:chOff x="1078861" y="547311"/>
            <a:chExt cx="10496336" cy="526659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078861" y="547311"/>
              <a:ext cx="10496336" cy="4278033"/>
              <a:chOff x="1078861" y="556770"/>
              <a:chExt cx="10496336" cy="4550961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1078864" y="951133"/>
                <a:ext cx="10496333" cy="2983224"/>
                <a:chOff x="1497508" y="1332631"/>
                <a:chExt cx="10175786" cy="273105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1513491" y="1332631"/>
                  <a:ext cx="10159802" cy="299737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171450" lvl="1" indent="-171450">
                    <a:buClr>
                      <a:srgbClr val="FF0000"/>
                    </a:buClr>
                    <a:buFont typeface="Wingdings" panose="05000000000000000000" pitchFamily="2" charset="2"/>
                    <a:buChar char="Ø"/>
                  </a:pPr>
                  <a:r>
                    <a:rPr lang="uk-UA" sz="1400" dirty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З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вертається </a:t>
                  </a:r>
                  <a:r>
                    <a:rPr lang="uk-UA" sz="1400" dirty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до Банку з питанням щодо 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укладення угоди. Паралельно подає необхідний пакет 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документів</a:t>
                  </a:r>
                  <a:r>
                    <a:rPr lang="en-US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uk-UA" sz="14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394288" y="1674955"/>
                  <a:ext cx="954123" cy="449625"/>
                </a:xfrm>
                <a:prstGeom prst="rect">
                  <a:avLst/>
                </a:prstGeom>
              </p:spPr>
            </p:pic>
            <p:sp>
              <p:nvSpPr>
                <p:cNvPr id="10" name="Rectangle 9"/>
                <p:cNvSpPr/>
                <p:nvPr/>
              </p:nvSpPr>
              <p:spPr>
                <a:xfrm>
                  <a:off x="3009027" y="1731365"/>
                  <a:ext cx="7216685" cy="309256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285750" indent="-285750" algn="just">
                    <a:buClr>
                      <a:srgbClr val="FF0000"/>
                    </a:buClr>
                    <a:buFont typeface="Wingdings" panose="05000000000000000000" pitchFamily="2" charset="2"/>
                    <a:buChar char="Ø"/>
                  </a:pPr>
                  <a:r>
                    <a:rPr lang="en-US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Treasury 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інформує Клієнта щодо умов проведення Операції «СВОП»</a:t>
                  </a:r>
                  <a:r>
                    <a:rPr lang="en-US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uk-UA" sz="14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497508" y="2163499"/>
                  <a:ext cx="10175786" cy="929182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285750" indent="-285750" algn="just">
                    <a:buClr>
                      <a:srgbClr val="FF0000"/>
                    </a:buClr>
                    <a:buFont typeface="Wingdings" panose="05000000000000000000" pitchFamily="2" charset="2"/>
                    <a:buChar char="Ø"/>
                  </a:pPr>
                  <a:r>
                    <a:rPr lang="uk-UA" sz="1400" dirty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До 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12:00 </a:t>
                  </a:r>
                  <a:r>
                    <a:rPr lang="uk-UA" sz="1400" dirty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приймає рішення щодо укладання 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угоди</a:t>
                  </a:r>
                  <a:r>
                    <a:rPr lang="en-US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У разі прийняття </a:t>
                  </a:r>
                  <a:r>
                    <a:rPr lang="uk-UA" sz="1400" dirty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позитивного рішення щодо укладання 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угоди, до 14:00 підписує з Банком Договір та передає його до Банку, до 1</a:t>
                  </a:r>
                  <a:r>
                    <a:rPr lang="en-US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:00 </a:t>
                  </a:r>
                  <a:r>
                    <a:rPr lang="uk-UA" sz="1400" dirty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забезпечує 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наявність суми </a:t>
                  </a:r>
                  <a:r>
                    <a:rPr lang="uk-UA" sz="1400" dirty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коштів, що зазначена в 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Договорі для </a:t>
                  </a:r>
                  <a:r>
                    <a:rPr lang="uk-UA" sz="1400" dirty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розрахунку за першою частиною операції, на своєму поточному рахунку або транзитному рахунку 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Банку та сплачує комісію за Операцію «СВОП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».</a:t>
                  </a:r>
                  <a:endParaRPr lang="uk-UA" sz="14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985048" y="3344321"/>
                  <a:ext cx="7216685" cy="719367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285750" indent="-285750" algn="just">
                    <a:buClr>
                      <a:srgbClr val="FF0000"/>
                    </a:buClr>
                    <a:buFont typeface="Wingdings" panose="05000000000000000000" pitchFamily="2" charset="2"/>
                    <a:buChar char="Ø"/>
                  </a:pPr>
                  <a:r>
                    <a:rPr lang="uk-UA" sz="1400" dirty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Після отримання коштів 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Клієнта та сплати ним комісій, </a:t>
                  </a:r>
                  <a:r>
                    <a:rPr lang="uk-UA" sz="1400" dirty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Банк 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у </a:t>
                  </a:r>
                  <a:r>
                    <a:rPr lang="uk-UA" sz="1400" dirty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дату валютування першої частини операції виконує свої зобов’язання за першою частиною 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Операції </a:t>
                  </a:r>
                  <a:r>
                    <a:rPr lang="uk-UA" sz="1400" dirty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відповідно до умов </a:t>
                  </a:r>
                  <a:r>
                    <a:rPr lang="uk-UA" sz="14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Договору.</a:t>
                  </a:r>
                  <a:endParaRPr lang="uk-UA" sz="14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1418319" y="556770"/>
                <a:ext cx="9478421" cy="36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C00000"/>
                  </a:buClr>
                </a:pPr>
                <a:r>
                  <a:rPr lang="uk-UA" sz="1600" b="1" u="sng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 </a:t>
                </a:r>
                <a:r>
                  <a:rPr lang="uk-UA" sz="1600" b="1" u="sng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дату </a:t>
                </a:r>
                <a:r>
                  <a:rPr lang="uk-UA" sz="1600" b="1" u="sng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укладення угоди:</a:t>
                </a:r>
                <a:endParaRPr lang="uk-UA" sz="1600" b="1" u="sng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76390" y="4089828"/>
                <a:ext cx="9478421" cy="36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C00000"/>
                  </a:buClr>
                </a:pPr>
                <a:r>
                  <a:rPr lang="uk-UA" sz="1600" b="1" u="sng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 дату </a:t>
                </a:r>
                <a:r>
                  <a:rPr lang="uk-UA" sz="1600" b="1" u="sng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проведення розрахунків за другою частиною Операції «СВОП»:</a:t>
                </a:r>
                <a:endParaRPr lang="uk-UA" sz="1600" b="1" u="sng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78861" y="4551131"/>
                <a:ext cx="10496335" cy="5566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 algn="just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uk-UA" sz="14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</a:t>
                </a:r>
                <a:r>
                  <a:rPr lang="uk-UA" sz="1400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 </a:t>
                </a:r>
                <a:r>
                  <a:rPr lang="uk-UA" sz="14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пізніше 13:00 забезпечує наявність суми коштів для розрахунку за другою частиною операції, на своєму поточному рахунку або транзитному рахунку </a:t>
                </a:r>
                <a:r>
                  <a:rPr lang="uk-UA" sz="1400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Банку.</a:t>
                </a:r>
                <a:endParaRPr lang="uk-UA" sz="14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637997" y="5075238"/>
              <a:ext cx="7444498" cy="73866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uk-UA" sz="14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Після отримання коштів Клієнта </a:t>
              </a:r>
              <a:r>
                <a:rPr lang="uk-UA" sz="14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 комісії, </a:t>
              </a:r>
              <a:r>
                <a:rPr lang="uk-UA" sz="14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Банк </a:t>
              </a:r>
              <a:r>
                <a:rPr lang="uk-UA" sz="14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 </a:t>
              </a:r>
              <a:r>
                <a:rPr lang="uk-UA" sz="14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дату валютування другої частини операції виконує свої зобов’язання за другою частиною операції відповідно до умов </a:t>
              </a:r>
              <a:r>
                <a:rPr lang="uk-UA" sz="14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Договору.</a:t>
              </a:r>
              <a:r>
                <a:rPr lang="uk-UA" sz="1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uk-UA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24" y="1025556"/>
            <a:ext cx="555756" cy="6703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56" y="2139124"/>
            <a:ext cx="566093" cy="68283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92" y="4620200"/>
            <a:ext cx="528288" cy="637234"/>
          </a:xfrm>
          <a:prstGeom prst="rect">
            <a:avLst/>
          </a:prstGeom>
        </p:spPr>
      </p:pic>
      <p:sp>
        <p:nvSpPr>
          <p:cNvPr id="26" name="Line 2"/>
          <p:cNvSpPr>
            <a:spLocks noChangeShapeType="1"/>
          </p:cNvSpPr>
          <p:nvPr/>
        </p:nvSpPr>
        <p:spPr bwMode="auto">
          <a:xfrm flipV="1">
            <a:off x="650340" y="800529"/>
            <a:ext cx="11088452" cy="0"/>
          </a:xfrm>
          <a:prstGeom prst="line">
            <a:avLst/>
          </a:prstGeom>
          <a:noFill/>
          <a:ln w="44450">
            <a:solidFill>
              <a:srgbClr val="DA0000"/>
            </a:solidFill>
            <a:round/>
            <a:headEnd/>
            <a:tailEnd/>
          </a:ln>
        </p:spPr>
        <p:txBody>
          <a:bodyPr/>
          <a:lstStyle/>
          <a:p>
            <a:endParaRPr lang="uk-UA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889" y="3282901"/>
            <a:ext cx="984179" cy="461686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888" y="5148153"/>
            <a:ext cx="984179" cy="4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1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7939" y="221298"/>
            <a:ext cx="1128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kern="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О</a:t>
            </a:r>
            <a:r>
              <a:rPr lang="uk-UA" sz="2400" b="1" kern="0" cap="all" dirty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бставини </a:t>
            </a:r>
            <a:r>
              <a:rPr lang="uk-UA" sz="2400" b="1" kern="0" cap="all" dirty="0" smtClean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анулювання </a:t>
            </a:r>
            <a:r>
              <a:rPr lang="uk-UA" sz="2400" b="1" kern="0" cap="all" dirty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контракту</a:t>
            </a:r>
          </a:p>
        </p:txBody>
      </p:sp>
      <p:sp>
        <p:nvSpPr>
          <p:cNvPr id="13" name="AutoShape 2" descr="Что такое клиент? Клиентский компьютер и клиентское приложение | IT-блог о  веб-технологиях, серверах, протоколах, базах данных, СУБД, SQL,  компьютерных сетях, языках программирования и создание сайтов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8" name="Rectangle 7"/>
          <p:cNvSpPr/>
          <p:nvPr/>
        </p:nvSpPr>
        <p:spPr>
          <a:xfrm>
            <a:off x="497940" y="725364"/>
            <a:ext cx="11289671" cy="1398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настанні нижчезазначених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обставин, Банк надсилає Клієнту інформаційне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повідомлення про анулювання Форвардного контракту:</a:t>
            </a:r>
            <a:endParaRPr lang="uk-UA" sz="1600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незабезпечення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Клієнтом наявності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належної суми коштів згідно з умовами Договору;</a:t>
            </a:r>
          </a:p>
          <a:p>
            <a:pPr marL="742950" lvl="1" indent="-285750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відмова Клієнта від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виконання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Операції «СВОП»;</a:t>
            </a:r>
          </a:p>
          <a:p>
            <a:pPr marL="742950" lvl="1" indent="-285750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інші умови, що передбачені в договорі.</a:t>
            </a:r>
            <a:endParaRPr lang="uk-UA" sz="16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939" y="2696400"/>
            <a:ext cx="112896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разі невиконання </a:t>
            </a:r>
            <a:r>
              <a:rPr lang="uk-UA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зобов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uk-UA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язань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Банк залишає за собою право скасувати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Операцію «СВОП»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(розірвати Договір та/або відмовитися від виконання другої частини, у тому числі шляхом зарахування  зустрічних вимог), або вимагати повного виконання Клієнтом своїх зобов’язань. У випадку розірвання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Договору,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така операція вважається припиненою з дати відправлення Банком Клієнту відповідного інформаційного повідомлення.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разі невиконання </a:t>
            </a:r>
            <a:r>
              <a:rPr lang="uk-UA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зобов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uk-UA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язань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Клієнт сплачує Банку штраф в розмірі 1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 суми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Операції «СВОП».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Сплата штрафу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здійснюватися шляхом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договірного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списання Банком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відповідної суми або </a:t>
            </a:r>
            <a:r>
              <a:rPr lang="uk-UA" sz="1600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ії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перерахування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Клієнтом на рахунок Банку не пізніше наступного дня за днем невиконання </a:t>
            </a:r>
            <a:r>
              <a:rPr lang="uk-UA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зобов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uk-UA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язання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разі виникнення прострочення виконання Клієнтом зобов’язань, Банк має право затримувати виконання своїх зобов’язань перед Клієнтом до припинення прострочення.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має право на договірне списання коштів з рахунку(</a:t>
            </a:r>
            <a:r>
              <a:rPr lang="uk-UA" sz="16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ів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Клієнта для виконання платіжних зобов’язань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Клієнта.</a:t>
            </a:r>
            <a:endParaRPr lang="uk-UA" sz="16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497940" y="681401"/>
            <a:ext cx="11289672" cy="0"/>
          </a:xfrm>
          <a:prstGeom prst="line">
            <a:avLst/>
          </a:prstGeom>
          <a:noFill/>
          <a:ln w="44450">
            <a:solidFill>
              <a:srgbClr val="DA0000"/>
            </a:solidFill>
            <a:round/>
            <a:headEnd/>
            <a:tailEnd/>
          </a:ln>
        </p:spPr>
        <p:txBody>
          <a:bodyPr/>
          <a:lstStyle/>
          <a:p>
            <a:endParaRPr lang="uk-UA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675273" y="2696400"/>
            <a:ext cx="11289672" cy="0"/>
          </a:xfrm>
          <a:prstGeom prst="line">
            <a:avLst/>
          </a:prstGeom>
          <a:noFill/>
          <a:ln w="44450">
            <a:solidFill>
              <a:srgbClr val="DA0000"/>
            </a:solidFill>
            <a:round/>
            <a:headEnd/>
            <a:tailEnd/>
          </a:ln>
        </p:spPr>
        <p:txBody>
          <a:bodyPr/>
          <a:lstStyle/>
          <a:p>
            <a:endParaRPr lang="uk-UA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939" y="2252770"/>
            <a:ext cx="1128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kern="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С</a:t>
            </a:r>
            <a:r>
              <a:rPr lang="uk-UA" sz="2400" b="1" kern="0" cap="all" dirty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анкції за невиконання клієнтом своїх зобов</a:t>
            </a:r>
            <a:r>
              <a:rPr lang="en-US" sz="2400" b="1" kern="0" cap="all" dirty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’</a:t>
            </a:r>
            <a:r>
              <a:rPr lang="uk-UA" sz="2400" b="1" kern="0" cap="all" dirty="0" err="1" smtClean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язань</a:t>
            </a:r>
            <a:endParaRPr lang="uk-UA" sz="2400" b="1" kern="0" cap="all" dirty="0">
              <a:solidFill>
                <a:srgbClr val="2D2D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+mj-ea"/>
              <a:cs typeface="+mj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40" y="6012856"/>
            <a:ext cx="1969921" cy="6869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97939" y="5431846"/>
            <a:ext cx="1128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uk-UA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Пролонгація або перенесення </a:t>
            </a:r>
            <a:r>
              <a:rPr lang="uk-UA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дати </a:t>
            </a:r>
            <a:r>
              <a:rPr lang="uk-UA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валютування на більш ранній строк без застосування штрафних санкцій можлива лише при узгодженні обома сторонами!!!</a:t>
            </a:r>
            <a:endParaRPr lang="uk-UA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9947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6600" b="1" kern="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Д</a:t>
            </a:r>
            <a:r>
              <a:rPr lang="uk-UA" sz="6600" b="1" kern="0" cap="all" dirty="0">
                <a:solidFill>
                  <a:srgbClr val="2D2D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якуємо за увагу!!!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55C-57A1-4F1D-B67C-4CFC930D43E4}" type="slidenum">
              <a:rPr lang="ru-RU" smtClean="0"/>
              <a:t>9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40" y="6012856"/>
            <a:ext cx="1969921" cy="6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40189</TotalTime>
  <Words>1114</Words>
  <Application>Microsoft Office PowerPoint</Application>
  <PresentationFormat>Widescreen</PresentationFormat>
  <Paragraphs>108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OpenSans</vt:lpstr>
      <vt:lpstr>Tahoma</vt:lpstr>
      <vt:lpstr>Times New Roman</vt:lpstr>
      <vt:lpstr>Wingdings</vt:lpstr>
      <vt:lpstr>Тема Office</vt:lpstr>
      <vt:lpstr>1_Тема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Дякуємо за увагу!!!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Viacheslav Ozerov</dc:creator>
  <cp:lastModifiedBy>Maryna Krasovska</cp:lastModifiedBy>
  <cp:revision>1503</cp:revision>
  <cp:lastPrinted>2020-11-30T10:04:28Z</cp:lastPrinted>
  <dcterms:created xsi:type="dcterms:W3CDTF">2017-09-05T12:10:51Z</dcterms:created>
  <dcterms:modified xsi:type="dcterms:W3CDTF">2021-06-04T09:43:23Z</dcterms:modified>
</cp:coreProperties>
</file>